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4" r:id="rId6"/>
    <p:sldId id="265" r:id="rId7"/>
    <p:sldId id="268" r:id="rId8"/>
    <p:sldId id="269" r:id="rId9"/>
    <p:sldId id="272" r:id="rId10"/>
    <p:sldId id="282" r:id="rId11"/>
    <p:sldId id="284" r:id="rId12"/>
    <p:sldId id="3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CC00"/>
    <a:srgbClr val="66FF33"/>
    <a:srgbClr val="9687CB"/>
    <a:srgbClr val="E0F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9CFF-A19C-4A46-A4D1-A1508A4D3EA7}" type="datetimeFigureOut">
              <a:rPr lang="en-IN" smtClean="0"/>
              <a:pPr/>
              <a:t>04-12-2019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6656-8809-46E5-A716-527604DBA5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829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75C89-43AC-47B5-9B8F-8DC782EC2F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64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656-8809-46E5-A716-527604DBA50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926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6656-8809-46E5-A716-527604DBA50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06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52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01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027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1"/>
          <p:cNvGrpSpPr/>
          <p:nvPr userDrawn="1"/>
        </p:nvGrpSpPr>
        <p:grpSpPr>
          <a:xfrm>
            <a:off x="0" y="37010"/>
            <a:ext cx="12192000" cy="6773242"/>
            <a:chOff x="0" y="37010"/>
            <a:chExt cx="9144000" cy="6773242"/>
          </a:xfrm>
        </p:grpSpPr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7256410" y="50074"/>
            <a:ext cx="1752599" cy="443559"/>
          </p:xfrm>
          <a:graphic>
            <a:graphicData uri="http://schemas.openxmlformats.org/presentationml/2006/ole">
              <p:oleObj spid="_x0000_s2199" r:id="rId3" imgW="4762119" imgH="1085469" progId="">
                <p:embed/>
              </p:oleObj>
            </a:graphicData>
          </a:graphic>
        </p:graphicFrame>
        <p:grpSp>
          <p:nvGrpSpPr>
            <p:cNvPr id="23" name="Group 16"/>
            <p:cNvGrpSpPr/>
            <p:nvPr/>
          </p:nvGrpSpPr>
          <p:grpSpPr>
            <a:xfrm>
              <a:off x="122581" y="37010"/>
              <a:ext cx="1779767" cy="457199"/>
              <a:chOff x="3314869" y="1418203"/>
              <a:chExt cx="1779767" cy="491433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6199" y="1418203"/>
                <a:ext cx="457201" cy="368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5000"/>
              </a:blip>
              <a:srcRect/>
              <a:stretch>
                <a:fillRect/>
              </a:stretch>
            </p:blipFill>
            <p:spPr bwMode="auto">
              <a:xfrm>
                <a:off x="4262544" y="1574074"/>
                <a:ext cx="411781" cy="335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3314869" y="1567190"/>
                <a:ext cx="1779767" cy="297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KOMATSU INDIA PRIVATE LIMITED</a:t>
                </a:r>
                <a:endParaRPr lang="en-US" sz="1200" b="1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4834" y="6450874"/>
              <a:ext cx="2416629" cy="328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02060"/>
                  </a:solidFill>
                  <a:latin typeface="Playbill" pitchFamily="82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Playbill" pitchFamily="82" charset="0"/>
                </a:rPr>
                <a:t>ACCOUNTS DEPARTMENT  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25" name="Group 39"/>
            <p:cNvGrpSpPr/>
            <p:nvPr/>
          </p:nvGrpSpPr>
          <p:grpSpPr>
            <a:xfrm>
              <a:off x="2488529" y="6500463"/>
              <a:ext cx="3631419" cy="309789"/>
              <a:chOff x="2488529" y="6461274"/>
              <a:chExt cx="3631419" cy="309789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8529" y="6477000"/>
                <a:ext cx="468995" cy="274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0362" y="6492419"/>
                <a:ext cx="416882" cy="248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62400" y="6490063"/>
                <a:ext cx="460438" cy="257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71409" y="6490063"/>
                <a:ext cx="452002" cy="251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594886" y="6463937"/>
                <a:ext cx="525062" cy="307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56611" y="6461274"/>
                <a:ext cx="544079" cy="279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15340" y="6487615"/>
                <a:ext cx="384235" cy="265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6" name="Straight Connector 25"/>
            <p:cNvCxnSpPr/>
            <p:nvPr/>
          </p:nvCxnSpPr>
          <p:spPr>
            <a:xfrm>
              <a:off x="0" y="466549"/>
              <a:ext cx="9144000" cy="0"/>
            </a:xfrm>
            <a:prstGeom prst="line">
              <a:avLst/>
            </a:prstGeom>
            <a:ln w="3175" cmpd="thickThin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6239"/>
              <a:ext cx="9144000" cy="0"/>
            </a:xfrm>
            <a:prstGeom prst="line">
              <a:avLst/>
            </a:prstGeom>
            <a:ln w="28575" cmpd="thickThin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6463937"/>
              <a:ext cx="9144000" cy="0"/>
            </a:xfrm>
            <a:prstGeom prst="line">
              <a:avLst/>
            </a:prstGeom>
            <a:ln w="19050" cmpd="thickThin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9861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32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388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931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027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30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74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89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42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013DF8-6EF8-4A98-8821-E6468C17C0C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199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yper%20link%20for%20SALARY%20income/Gross%20Annual%20Value.doc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ttl-tax-indiaguide-2018.pd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8798" y="423250"/>
            <a:ext cx="7924004" cy="134928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IN" sz="2800" b="1" u="sng" dirty="0" smtClean="0">
                <a:ln/>
                <a:solidFill>
                  <a:schemeClr val="bg1"/>
                </a:solidFill>
              </a:rPr>
              <a:t>INCOME TAX </a:t>
            </a:r>
            <a:endParaRPr lang="en-IN" sz="2800" b="1" dirty="0">
              <a:ln/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4675" y="5036235"/>
            <a:ext cx="5987294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Dr. </a:t>
            </a:r>
            <a:r>
              <a:rPr lang="en-US" sz="2000" dirty="0" err="1" smtClean="0">
                <a:solidFill>
                  <a:srgbClr val="002060"/>
                </a:solidFill>
              </a:rPr>
              <a:t>Ajit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Ashte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Asst. Prof. Dept of Commerce, 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Shivaji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Mahavidylaya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Omerga, Dist. Osmanabad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 Mobile 9423740707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AutoShape 2" descr="Image result for individual taxation"/>
          <p:cNvSpPr>
            <a:spLocks noChangeAspect="1" noChangeArrowheads="1"/>
          </p:cNvSpPr>
          <p:nvPr/>
        </p:nvSpPr>
        <p:spPr bwMode="auto">
          <a:xfrm>
            <a:off x="1693429" y="2557174"/>
            <a:ext cx="851041" cy="8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23" y="1811525"/>
            <a:ext cx="3573434" cy="31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38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41" y="706583"/>
            <a:ext cx="650316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accent3">
                    <a:lumMod val="75000"/>
                  </a:schemeClr>
                </a:solidFill>
              </a:rPr>
              <a:t>Income from House Property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583"/>
            <a:ext cx="1695641" cy="113042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396195"/>
              </p:ext>
            </p:extLst>
          </p:nvPr>
        </p:nvGraphicFramePr>
        <p:xfrm>
          <a:off x="1259247" y="1712319"/>
          <a:ext cx="8383518" cy="3063240"/>
        </p:xfrm>
        <a:graphic>
          <a:graphicData uri="http://schemas.openxmlformats.org/drawingml/2006/table">
            <a:tbl>
              <a:tblPr/>
              <a:tblGrid>
                <a:gridCol w="6009535">
                  <a:extLst>
                    <a:ext uri="{9D8B030D-6E8A-4147-A177-3AD203B41FA5}">
                      <a16:colId xmlns:a16="http://schemas.microsoft.com/office/drawing/2014/main" xmlns="" val="2321408759"/>
                    </a:ext>
                  </a:extLst>
                </a:gridCol>
                <a:gridCol w="2373983">
                  <a:extLst>
                    <a:ext uri="{9D8B030D-6E8A-4147-A177-3AD203B41FA5}">
                      <a16:colId xmlns:a16="http://schemas.microsoft.com/office/drawing/2014/main" xmlns="" val="4233066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N" b="1" dirty="0">
                          <a:latin typeface="Cambria" panose="02040503050406030204" pitchFamily="18" charset="0"/>
                        </a:rPr>
                        <a:t>Particulars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b="1" dirty="0">
                          <a:latin typeface="Cambria" panose="02040503050406030204" pitchFamily="18" charset="0"/>
                        </a:rPr>
                        <a:t>Amount (</a:t>
                      </a:r>
                      <a:r>
                        <a:rPr lang="en-IN" b="1" dirty="0" err="1">
                          <a:latin typeface="Cambria" panose="02040503050406030204" pitchFamily="18" charset="0"/>
                        </a:rPr>
                        <a:t>Rs</a:t>
                      </a:r>
                      <a:r>
                        <a:rPr lang="en-IN" b="1" dirty="0">
                          <a:latin typeface="Cambria" panose="02040503050406030204" pitchFamily="18" charset="0"/>
                        </a:rPr>
                        <a:t>.)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7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  <a:hlinkClick r:id="rId3" action="ppaction://hlinkfile"/>
                        </a:rPr>
                        <a:t>Gross Annual Value</a:t>
                      </a:r>
                      <a:endParaRPr lang="en-IN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xxx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551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Less: Municipal taxes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(xxx)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174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Net Annual Value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xxx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816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  <a:latin typeface="Cambria" panose="02040503050406030204" pitchFamily="18" charset="0"/>
                        </a:rPr>
                        <a:t>Less: Deductions u/s 24 Standard deduction</a:t>
                      </a:r>
                      <a:br>
                        <a:rPr lang="en-US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dirty="0" err="1">
                          <a:effectLst/>
                          <a:latin typeface="Cambria" panose="02040503050406030204" pitchFamily="18" charset="0"/>
                        </a:rPr>
                        <a:t>Deduction</a:t>
                      </a:r>
                      <a:r>
                        <a:rPr lang="en-US" dirty="0">
                          <a:effectLst/>
                          <a:latin typeface="Cambria" panose="02040503050406030204" pitchFamily="18" charset="0"/>
                        </a:rPr>
                        <a:t> on interest paid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(xxx)</a:t>
                      </a:r>
                      <a:br>
                        <a:rPr lang="en-IN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IN" dirty="0">
                          <a:effectLst/>
                          <a:latin typeface="Cambria" panose="02040503050406030204" pitchFamily="18" charset="0"/>
                        </a:rPr>
                        <a:t>(xxx)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349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  <a:latin typeface="Cambria" panose="02040503050406030204" pitchFamily="18" charset="0"/>
                        </a:rPr>
                        <a:t>Taxable income from house property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0446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3969" y="4886396"/>
            <a:ext cx="892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Deductions:</a:t>
            </a:r>
            <a:r>
              <a:rPr lang="en-IN" b="1" dirty="0">
                <a:latin typeface="Cambria" panose="02040503050406030204" pitchFamily="18" charset="0"/>
              </a:rPr>
              <a:t>	  1. Standard Deduction u/s 24@30% of Annual Value</a:t>
            </a:r>
          </a:p>
          <a:p>
            <a:r>
              <a:rPr lang="en-IN" b="1" dirty="0">
                <a:latin typeface="Cambria" panose="02040503050406030204" pitchFamily="18" charset="0"/>
              </a:rPr>
              <a:t>			  2. Interest paid on home loan( Max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200,000/-)</a:t>
            </a:r>
          </a:p>
          <a:p>
            <a:r>
              <a:rPr lang="en-IN" b="1" dirty="0">
                <a:latin typeface="Cambria" panose="02040503050406030204" pitchFamily="18" charset="0"/>
              </a:rPr>
              <a:t>			  3. Loan Principle payment u/s 80C</a:t>
            </a:r>
          </a:p>
          <a:p>
            <a:r>
              <a:rPr lang="en-IN" b="1" dirty="0">
                <a:latin typeface="Cambria" panose="02040503050406030204" pitchFamily="18" charset="0"/>
              </a:rPr>
              <a:t>			  4. Deduction for fist time home buyer u/s 80EE</a:t>
            </a:r>
          </a:p>
        </p:txBody>
      </p:sp>
    </p:spTree>
    <p:extLst>
      <p:ext uri="{BB962C8B-B14F-4D97-AF65-F5344CB8AC3E}">
        <p14:creationId xmlns:p14="http://schemas.microsoft.com/office/powerpoint/2010/main" xmlns="" val="423002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032" y="901625"/>
            <a:ext cx="650316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accent3">
                    <a:lumMod val="75000"/>
                  </a:schemeClr>
                </a:solidFill>
              </a:rPr>
              <a:t>Income from Other 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606136"/>
            <a:ext cx="1326573" cy="13265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024304" y="2043545"/>
            <a:ext cx="7043495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</a:rPr>
              <a:t>1.)	</a:t>
            </a:r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Income: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</a:rPr>
              <a:t>	Dividend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</a:rPr>
              <a:t>Interest- From Savings, Term deposit, income tax refund, 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</a:rPr>
              <a:t>Income of w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innings from lotteries, crossword puzzles etc., excluding income from owning race horses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Income from the activity of owning and maintaining race horses</a:t>
            </a:r>
            <a:endParaRPr lang="en-IN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68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Image result for thank you so much every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2617"/>
            <a:ext cx="12192000" cy="59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ank yo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03" y="4627418"/>
            <a:ext cx="2563091" cy="1975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57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6" y="1230568"/>
            <a:ext cx="10654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</a:rPr>
              <a:t>	In India, this tax was introduced for the first time in 1860, by </a:t>
            </a:r>
            <a:r>
              <a:rPr lang="en-US" b="1" i="1" dirty="0">
                <a:latin typeface="Cambria" panose="02040503050406030204" pitchFamily="18" charset="0"/>
              </a:rPr>
              <a:t>Sir James Wilson </a:t>
            </a:r>
            <a:r>
              <a:rPr lang="en-US" dirty="0">
                <a:latin typeface="Cambria" panose="02040503050406030204" pitchFamily="18" charset="0"/>
              </a:rPr>
              <a:t>in order to meet the losses sustained by the Government on account of the Military Mutiny of 1857.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</a:rPr>
              <a:t>	 In 1918, a new income tax was passed and again it was replaced by another new act which was passed in 1922.This Act remained in force up to the assessment year 1961-62 with numerous amendments.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</a:rPr>
              <a:t>	In consultation with the Ministry of Law finally the Income Tax Act, 1961 was passed. The Income Tax Act 1961 has been brought into force with 1 April 1962. It applies to the whole of India and Sikkim (including Jammu and Kashmir).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</a:rPr>
              <a:t>		Since 1962 several amendments of far-reaching nature have been made in the Income Tax Act by the Union Budget every year.</a:t>
            </a:r>
          </a:p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829906" y="635113"/>
            <a:ext cx="6605039" cy="6587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accent3"/>
                </a:solidFill>
                <a:latin typeface="Cambria" panose="02040503050406030204" pitchFamily="18" charset="0"/>
              </a:rPr>
              <a:t>Brief History of Income Tax in India:</a:t>
            </a:r>
            <a:r>
              <a:rPr lang="en-US" sz="2800" dirty="0">
                <a:solidFill>
                  <a:schemeClr val="accent3"/>
                </a:solidFill>
                <a:latin typeface="Cambria" panose="02040503050406030204" pitchFamily="18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1" y="635113"/>
            <a:ext cx="1686200" cy="11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4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1009026" y="1442184"/>
            <a:ext cx="2424546" cy="185650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14" y="1442184"/>
            <a:ext cx="1509429" cy="10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mage result for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026" y="2267528"/>
            <a:ext cx="1589901" cy="846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554" y="1781406"/>
            <a:ext cx="1110044" cy="1080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039" y="514615"/>
            <a:ext cx="2655469" cy="20426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002" y="778935"/>
            <a:ext cx="1663845" cy="1549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87936">
            <a:off x="7747621" y="3054595"/>
            <a:ext cx="2658086" cy="246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737" y="861576"/>
            <a:ext cx="2456901" cy="1889924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968855" y="3828135"/>
            <a:ext cx="2424546" cy="185650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971045">
            <a:off x="1205957" y="4166174"/>
            <a:ext cx="1727683" cy="915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93281">
            <a:off x="7672965" y="1149817"/>
            <a:ext cx="1909494" cy="95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94255">
            <a:off x="7836014" y="4050048"/>
            <a:ext cx="2352298" cy="1150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3132" y="3209408"/>
            <a:ext cx="2143125" cy="2143125"/>
          </a:xfrm>
          <a:prstGeom prst="rect">
            <a:avLst/>
          </a:prstGeom>
        </p:spPr>
      </p:pic>
      <p:sp>
        <p:nvSpPr>
          <p:cNvPr id="21" name="Striped Right Arrow 20"/>
          <p:cNvSpPr/>
          <p:nvPr/>
        </p:nvSpPr>
        <p:spPr>
          <a:xfrm rot="20803296">
            <a:off x="3509367" y="4407919"/>
            <a:ext cx="1513767" cy="3010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3379">
            <a:off x="3300662" y="2835236"/>
            <a:ext cx="1563619" cy="366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169804">
            <a:off x="5402446" y="2473848"/>
            <a:ext cx="843673" cy="6244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6717152">
            <a:off x="6645894" y="2299535"/>
            <a:ext cx="1304657" cy="1268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03570">
            <a:off x="6659889" y="3858581"/>
            <a:ext cx="1039679" cy="951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07527">
            <a:off x="8475774" y="3215838"/>
            <a:ext cx="1548211" cy="1140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8037" y="778935"/>
            <a:ext cx="524276" cy="1205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IN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IN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IN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8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8017540"/>
              </p:ext>
            </p:extLst>
          </p:nvPr>
        </p:nvGraphicFramePr>
        <p:xfrm>
          <a:off x="1195754" y="1420839"/>
          <a:ext cx="8595360" cy="3038620"/>
        </p:xfrm>
        <a:graphic>
          <a:graphicData uri="http://schemas.openxmlformats.org/presentationml/2006/ole">
            <p:oleObj spid="_x0000_s3208" name="Worksheet" r:id="rId3" imgW="6934227" imgH="1400036" progId="Excel.Shee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067864" y="578841"/>
            <a:ext cx="2853442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accent3"/>
                </a:solidFill>
                <a:latin typeface="Cambria" panose="02040503050406030204" pitchFamily="18" charset="0"/>
              </a:rPr>
              <a:t>Tax Slab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972" y="4459459"/>
            <a:ext cx="75402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Education Cess 3% +Health Cess of1 %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Surcharge of </a:t>
            </a:r>
            <a:r>
              <a:rPr lang="en-IN" sz="2000" b="1" dirty="0">
                <a:latin typeface="Cambria" panose="02040503050406030204" pitchFamily="18" charset="0"/>
              </a:rPr>
              <a:t>10% on</a:t>
            </a:r>
            <a:r>
              <a:rPr lang="en-IN" b="1" dirty="0">
                <a:latin typeface="Cambria" panose="02040503050406030204" pitchFamily="18" charset="0"/>
              </a:rPr>
              <a:t>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50 Lakhs to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1 crore + Income earners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Surcharge of 15% on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1 Cr. Plus income earners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Tax credit of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2,500/- for income </a:t>
            </a:r>
            <a:r>
              <a:rPr lang="en-IN" b="1" dirty="0" err="1">
                <a:latin typeface="Cambria" panose="02040503050406030204" pitchFamily="18" charset="0"/>
              </a:rPr>
              <a:t>upto</a:t>
            </a:r>
            <a:r>
              <a:rPr lang="en-IN" b="1" dirty="0">
                <a:latin typeface="Cambria" panose="02040503050406030204" pitchFamily="18" charset="0"/>
              </a:rPr>
              <a:t>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3.5 Lakhs u/s 87A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Standard deduction of </a:t>
            </a:r>
            <a:r>
              <a:rPr lang="en-IN" b="1" dirty="0" err="1">
                <a:latin typeface="Cambria" panose="02040503050406030204" pitchFamily="18" charset="0"/>
              </a:rPr>
              <a:t>Rs</a:t>
            </a:r>
            <a:r>
              <a:rPr lang="en-IN" b="1" dirty="0">
                <a:latin typeface="Cambria" panose="02040503050406030204" pitchFamily="18" charset="0"/>
              </a:rPr>
              <a:t>. 40,000/-for Salaried and Pensioners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Cambria" panose="02040503050406030204" pitchFamily="18" charset="0"/>
              </a:rPr>
              <a:t>There are no separate slab for male &amp; Female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8841"/>
            <a:ext cx="1771650" cy="1507113"/>
          </a:xfrm>
          <a:prstGeom prst="ellipse">
            <a:avLst/>
          </a:prstGeom>
          <a:gradFill>
            <a:gsLst>
              <a:gs pos="0">
                <a:schemeClr val="dk1">
                  <a:tint val="100000"/>
                  <a:shade val="85000"/>
                  <a:satMod val="100000"/>
                  <a:lumMod val="100000"/>
                </a:schemeClr>
              </a:gs>
              <a:gs pos="100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850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come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46" y="820448"/>
            <a:ext cx="8021781" cy="49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41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863" y="578841"/>
            <a:ext cx="3330463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accent3"/>
                </a:solidFill>
                <a:latin typeface="Cambria" panose="02040503050406030204" pitchFamily="18" charset="0"/>
              </a:rPr>
              <a:t>Important Terms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7055" y="1787236"/>
            <a:ext cx="7564582" cy="42473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Assessee</a:t>
            </a:r>
            <a:endParaRPr lang="en-IN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Assessment Year (A.Y. 2019‐20)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Previous Year (F.Y. 2018‐19)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Residential Status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Gross Total Income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Deductions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Total Income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65" y="763111"/>
            <a:ext cx="2259590" cy="16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34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51198"/>
            <a:ext cx="3517697" cy="1005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8182" y="2410691"/>
            <a:ext cx="4765963" cy="195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Gross Total Income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Deductions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Total Income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" y="851198"/>
            <a:ext cx="1699251" cy="12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1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61268" y="789710"/>
            <a:ext cx="479534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accent3">
                    <a:lumMod val="75000"/>
                  </a:schemeClr>
                </a:solidFill>
              </a:rPr>
              <a:t>HEADS OF INCOME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heads of in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7" y="624759"/>
            <a:ext cx="1243732" cy="151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3" action="ppaction://hlinkfile"/>
          </p:cNvPr>
          <p:cNvSpPr txBox="1"/>
          <p:nvPr/>
        </p:nvSpPr>
        <p:spPr>
          <a:xfrm>
            <a:off x="1884218" y="2057808"/>
            <a:ext cx="8811491" cy="406265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  <a:latin typeface="Algerian" panose="04020705040A02060702" pitchFamily="82" charset="0"/>
              </a:rPr>
              <a:t>Income From Salary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Meaning of Salary: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Wages;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Pension;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Annuity;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Gratuity;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Advance Salary paid;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Fees, Commission, Perquisites, Profits in lieu of or in addition to Salary or Wages;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Annual accretion to the balance of Recognized Provident Fund;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Leave Encashment;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Transferred balance in Recognized Provident Fund;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	Contribution by Central Govt. or any other employer to Employees Pension A/c as 			referred in Sec. 80CCD.</a:t>
            </a:r>
          </a:p>
          <a:p>
            <a:pPr lvl="1"/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770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268" y="665019"/>
            <a:ext cx="479534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accent3">
                    <a:lumMod val="75000"/>
                  </a:schemeClr>
                </a:solidFill>
              </a:rPr>
              <a:t>Income from Salary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1865121"/>
              </p:ext>
            </p:extLst>
          </p:nvPr>
        </p:nvGraphicFramePr>
        <p:xfrm>
          <a:off x="1957753" y="1472181"/>
          <a:ext cx="7033847" cy="482720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28588">
                  <a:extLst>
                    <a:ext uri="{9D8B030D-6E8A-4147-A177-3AD203B41FA5}">
                      <a16:colId xmlns:a16="http://schemas.microsoft.com/office/drawing/2014/main" xmlns="" val="1949391029"/>
                    </a:ext>
                  </a:extLst>
                </a:gridCol>
                <a:gridCol w="2105259">
                  <a:extLst>
                    <a:ext uri="{9D8B030D-6E8A-4147-A177-3AD203B41FA5}">
                      <a16:colId xmlns:a16="http://schemas.microsoft.com/office/drawing/2014/main" xmlns="" val="1052854170"/>
                    </a:ext>
                  </a:extLst>
                </a:gridCol>
              </a:tblGrid>
              <a:tr h="42292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Particulars</a:t>
                      </a:r>
                      <a:endParaRPr lang="en-IN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/>
                      </a:endParaRPr>
                    </a:p>
                  </a:txBody>
                  <a:tcPr marL="122944" marR="122944" marT="122944" marB="122944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Amount</a:t>
                      </a:r>
                      <a:endParaRPr lang="en-IN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/>
                      </a:endParaRPr>
                    </a:p>
                  </a:txBody>
                  <a:tcPr marL="122944" marR="122944" marT="122944" marB="122944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213745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Basic Salary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3835938624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Add: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3306382736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1. Fees, Commission and Bonus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1610966936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2. Allowances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2343589142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3. Perquisites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1546651043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4. Retirement Benefits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1336813936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5. Fees, Commission and Bonus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616620500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effectLst/>
                        </a:rPr>
                        <a:t>Gross Salary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643637765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Less: Deductions from Salary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3438261019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1. Entertainment Allowance u/s 16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3407733903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effectLst/>
                        </a:rPr>
                        <a:t>2. Professional Tax u/s 16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</a:rPr>
                        <a:t>—</a:t>
                      </a:r>
                    </a:p>
                  </a:txBody>
                  <a:tcPr marL="122944" marR="122944" marT="61472" marB="61472" anchor="ctr"/>
                </a:tc>
                <a:extLst>
                  <a:ext uri="{0D108BD9-81ED-4DB2-BD59-A6C34878D82A}">
                    <a16:rowId xmlns:a16="http://schemas.microsoft.com/office/drawing/2014/main" xmlns="" val="3374388799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effectLst/>
                        </a:rPr>
                        <a:t>Net Salary</a:t>
                      </a:r>
                    </a:p>
                  </a:txBody>
                  <a:tcPr marL="122944" marR="122944" marT="61472" marB="614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effectLst/>
                        </a:rPr>
                        <a:t>—</a:t>
                      </a:r>
                    </a:p>
                    <a:p>
                      <a:endParaRPr lang="en-IN" sz="1200" dirty="0"/>
                    </a:p>
                  </a:txBody>
                  <a:tcPr marL="59013" marR="59013" marT="29507" marB="29507"/>
                </a:tc>
                <a:extLst>
                  <a:ext uri="{0D108BD9-81ED-4DB2-BD59-A6C34878D82A}">
                    <a16:rowId xmlns:a16="http://schemas.microsoft.com/office/drawing/2014/main" xmlns="" val="1932057835"/>
                  </a:ext>
                </a:extLst>
              </a:tr>
            </a:tbl>
          </a:graphicData>
        </a:graphic>
      </p:graphicFrame>
      <p:pic>
        <p:nvPicPr>
          <p:cNvPr id="4" name="Picture 2" descr="Image result for heads of in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8" y="439354"/>
            <a:ext cx="1243732" cy="151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770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967</TotalTime>
  <Words>243</Words>
  <Application>Microsoft Office PowerPoint</Application>
  <PresentationFormat>Custom</PresentationFormat>
  <Paragraphs>102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Integral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Sharda_S</dc:creator>
  <cp:lastModifiedBy>Good Day</cp:lastModifiedBy>
  <cp:revision>155</cp:revision>
  <dcterms:created xsi:type="dcterms:W3CDTF">2018-08-03T02:39:05Z</dcterms:created>
  <dcterms:modified xsi:type="dcterms:W3CDTF">2019-12-04T14:57:17Z</dcterms:modified>
</cp:coreProperties>
</file>